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9" r:id="rId4"/>
    <p:sldId id="258" r:id="rId5"/>
    <p:sldId id="268" r:id="rId6"/>
    <p:sldId id="260" r:id="rId7"/>
    <p:sldId id="261" r:id="rId8"/>
    <p:sldId id="262" r:id="rId9"/>
    <p:sldId id="263" r:id="rId10"/>
    <p:sldId id="264"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7FF"/>
    <a:srgbClr val="2C3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D9927-25A3-409B-8D14-6E11E61B766A}" v="306" dt="2024-04-08T10:27:06.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4103" autoAdjust="0"/>
  </p:normalViewPr>
  <p:slideViewPr>
    <p:cSldViewPr snapToGrid="0">
      <p:cViewPr varScale="1">
        <p:scale>
          <a:sx n="72" d="100"/>
          <a:sy n="72" d="100"/>
        </p:scale>
        <p:origin x="96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8B-4F0B-85E8-A512880AF7C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28B-4F0B-85E8-A512880AF7C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28B-4F0B-85E8-A512880AF7CF}"/>
              </c:ext>
            </c:extLst>
          </c:dPt>
          <c:cat>
            <c:strRef>
              <c:f>Sheet1!$A$2:$A$4</c:f>
              <c:strCache>
                <c:ptCount val="3"/>
                <c:pt idx="0">
                  <c:v>Gov</c:v>
                </c:pt>
                <c:pt idx="1">
                  <c:v>Private</c:v>
                </c:pt>
                <c:pt idx="2">
                  <c:v>Uninsured</c:v>
                </c:pt>
              </c:strCache>
            </c:strRef>
          </c:cat>
          <c:val>
            <c:numRef>
              <c:f>Sheet1!$B$2:$B$4</c:f>
              <c:numCache>
                <c:formatCode>General</c:formatCode>
                <c:ptCount val="3"/>
                <c:pt idx="0">
                  <c:v>60</c:v>
                </c:pt>
                <c:pt idx="1">
                  <c:v>30</c:v>
                </c:pt>
                <c:pt idx="2">
                  <c:v>10</c:v>
                </c:pt>
              </c:numCache>
            </c:numRef>
          </c:val>
          <c:extLst>
            <c:ext xmlns:c16="http://schemas.microsoft.com/office/drawing/2014/chart" uri="{C3380CC4-5D6E-409C-BE32-E72D297353CC}">
              <c16:uniqueId val="{00000000-A59D-4929-B7C9-9E2A40B8E42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3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2F-475E-8107-294BA4A2CDA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82F-475E-8107-294BA4A2CDA0}"/>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0-0D3B-42F9-B0D4-22091D39DB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51F0B-8617-4CB9-BB45-B3014065EE5A}"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704CA-118B-4E49-95B9-8153E4227D93}" type="slidenum">
              <a:rPr lang="en-US" smtClean="0"/>
              <a:t>‹#›</a:t>
            </a:fld>
            <a:endParaRPr lang="en-US"/>
          </a:p>
        </p:txBody>
      </p:sp>
    </p:spTree>
    <p:extLst>
      <p:ext uri="{BB962C8B-B14F-4D97-AF65-F5344CB8AC3E}">
        <p14:creationId xmlns:p14="http://schemas.microsoft.com/office/powerpoint/2010/main" val="228655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Robert Dunn, I am an intern at the University of Maryland Medical Center emergency medicine program. Social justice is a big passion for me and I’m excited to start my journey into health policy as a doctor. So I invite you to join me as I also learn about the patient- insurance relationship.</a:t>
            </a:r>
          </a:p>
        </p:txBody>
      </p:sp>
      <p:sp>
        <p:nvSpPr>
          <p:cNvPr id="4" name="Slide Number Placeholder 3"/>
          <p:cNvSpPr>
            <a:spLocks noGrp="1"/>
          </p:cNvSpPr>
          <p:nvPr>
            <p:ph type="sldNum" sz="quarter" idx="5"/>
          </p:nvPr>
        </p:nvSpPr>
        <p:spPr/>
        <p:txBody>
          <a:bodyPr/>
          <a:lstStyle/>
          <a:p>
            <a:fld id="{5BE704CA-118B-4E49-95B9-8153E4227D93}" type="slidenum">
              <a:rPr lang="en-US" smtClean="0"/>
              <a:t>1</a:t>
            </a:fld>
            <a:endParaRPr lang="en-US"/>
          </a:p>
        </p:txBody>
      </p:sp>
    </p:spTree>
    <p:extLst>
      <p:ext uri="{BB962C8B-B14F-4D97-AF65-F5344CB8AC3E}">
        <p14:creationId xmlns:p14="http://schemas.microsoft.com/office/powerpoint/2010/main" val="356655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these insurance companies are taking advantage of is that most of us are not going to file an appeal. 69% of consumers don't even know about their rights to appeal and 85 will not file an appeal. In brief there are internal and external appeals processes. Internal being within the insurance company an external being a third party that meets federal consumer protections standards</a:t>
            </a:r>
          </a:p>
        </p:txBody>
      </p:sp>
      <p:sp>
        <p:nvSpPr>
          <p:cNvPr id="4" name="Slide Number Placeholder 3"/>
          <p:cNvSpPr>
            <a:spLocks noGrp="1"/>
          </p:cNvSpPr>
          <p:nvPr>
            <p:ph type="sldNum" sz="quarter" idx="5"/>
          </p:nvPr>
        </p:nvSpPr>
        <p:spPr/>
        <p:txBody>
          <a:bodyPr/>
          <a:lstStyle/>
          <a:p>
            <a:fld id="{5BE704CA-118B-4E49-95B9-8153E4227D93}" type="slidenum">
              <a:rPr lang="en-US" smtClean="0"/>
              <a:t>10</a:t>
            </a:fld>
            <a:endParaRPr lang="en-US"/>
          </a:p>
        </p:txBody>
      </p:sp>
    </p:spTree>
    <p:extLst>
      <p:ext uri="{BB962C8B-B14F-4D97-AF65-F5344CB8AC3E}">
        <p14:creationId xmlns:p14="http://schemas.microsoft.com/office/powerpoint/2010/main" val="327445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for the emergency department, where we see anyone regardless of your insurance status. While everyone is guaranteed to be seen by an emergency provider, per EMTALA, how insurances pay is a little more tricky. Thanks to the no surprise bills act of 2022, When a patient is seen in the emergency department, they cannot be billed more than in-network rates depending on your insurance structure.  Emergency ambulance transportation is included in that rate, non-emergency is sometimes covered with a doctors note. But once the patient is stabilized, post-stabilization care like when they get admitted becomes a little different. A patient may be presented with a notice and consent to give up their protections and be charged out of network rates. This can happen only when there is an option in hospital that is in network or if they can safely follow up with an in network physician.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surprise bills act of 2022</a:t>
            </a:r>
          </a:p>
          <a:p>
            <a:endParaRPr lang="en-US" dirty="0"/>
          </a:p>
        </p:txBody>
      </p:sp>
      <p:sp>
        <p:nvSpPr>
          <p:cNvPr id="4" name="Slide Number Placeholder 3"/>
          <p:cNvSpPr>
            <a:spLocks noGrp="1"/>
          </p:cNvSpPr>
          <p:nvPr>
            <p:ph type="sldNum" sz="quarter" idx="5"/>
          </p:nvPr>
        </p:nvSpPr>
        <p:spPr/>
        <p:txBody>
          <a:bodyPr/>
          <a:lstStyle/>
          <a:p>
            <a:fld id="{5BE704CA-118B-4E49-95B9-8153E4227D93}" type="slidenum">
              <a:rPr lang="en-US" smtClean="0"/>
              <a:t>11</a:t>
            </a:fld>
            <a:endParaRPr lang="en-US"/>
          </a:p>
        </p:txBody>
      </p:sp>
    </p:spTree>
    <p:extLst>
      <p:ext uri="{BB962C8B-B14F-4D97-AF65-F5344CB8AC3E}">
        <p14:creationId xmlns:p14="http://schemas.microsoft.com/office/powerpoint/2010/main" val="357145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health insurance landscape is about 2/3 covered by private insurance, about 1/3 by the government, and about 10% of our population is uninsured. Why is the majority privately provided?</a:t>
            </a:r>
          </a:p>
        </p:txBody>
      </p:sp>
      <p:sp>
        <p:nvSpPr>
          <p:cNvPr id="4" name="Slide Number Placeholder 3"/>
          <p:cNvSpPr>
            <a:spLocks noGrp="1"/>
          </p:cNvSpPr>
          <p:nvPr>
            <p:ph type="sldNum" sz="quarter" idx="5"/>
          </p:nvPr>
        </p:nvSpPr>
        <p:spPr/>
        <p:txBody>
          <a:bodyPr/>
          <a:lstStyle/>
          <a:p>
            <a:fld id="{5BE704CA-118B-4E49-95B9-8153E4227D93}" type="slidenum">
              <a:rPr lang="en-US" smtClean="0"/>
              <a:t>2</a:t>
            </a:fld>
            <a:endParaRPr lang="en-US"/>
          </a:p>
        </p:txBody>
      </p:sp>
    </p:spTree>
    <p:extLst>
      <p:ext uri="{BB962C8B-B14F-4D97-AF65-F5344CB8AC3E}">
        <p14:creationId xmlns:p14="http://schemas.microsoft.com/office/powerpoint/2010/main" val="132104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for the majority of U.S. citizens, health insurance acquired through our employer. It’s a non taxable form of compensation which benefits employees and employers, and insurers benefit from the risk pooling from the large employee group. So money wise it's probably the best for all of us. However everyone still has access to buy their own insurance through the federally run marketplace. And after the Affordable Care Act was enacted in 2010 The financial accessibility to health care was expanded by banning pre-existing condition exclusion and subsidizing exchanges up to 400% of the poverty line. </a:t>
            </a:r>
          </a:p>
        </p:txBody>
      </p:sp>
      <p:sp>
        <p:nvSpPr>
          <p:cNvPr id="4" name="Slide Number Placeholder 3"/>
          <p:cNvSpPr>
            <a:spLocks noGrp="1"/>
          </p:cNvSpPr>
          <p:nvPr>
            <p:ph type="sldNum" sz="quarter" idx="5"/>
          </p:nvPr>
        </p:nvSpPr>
        <p:spPr/>
        <p:txBody>
          <a:bodyPr/>
          <a:lstStyle/>
          <a:p>
            <a:fld id="{5BE704CA-118B-4E49-95B9-8153E4227D93}" type="slidenum">
              <a:rPr lang="en-US" smtClean="0"/>
              <a:t>3</a:t>
            </a:fld>
            <a:endParaRPr lang="en-US"/>
          </a:p>
        </p:txBody>
      </p:sp>
    </p:spTree>
    <p:extLst>
      <p:ext uri="{BB962C8B-B14F-4D97-AF65-F5344CB8AC3E}">
        <p14:creationId xmlns:p14="http://schemas.microsoft.com/office/powerpoint/2010/main" val="241562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side of insurance provided by the government we have Medicare and Medicaid. Medicare covers citizens over the age of 65, citizens with disability cover and citizens who have worked for over 10 years. On the </a:t>
            </a:r>
            <a:r>
              <a:rPr lang="en-US" dirty="0" err="1"/>
              <a:t>medicare</a:t>
            </a:r>
            <a:r>
              <a:rPr lang="en-US" dirty="0"/>
              <a:t> side it covers welfare recipients, low income children and citizens over the age of 65. This overlap Of coverage for our elderly population is important because Medicaid pays for the cost that Medicare doesn't pay for such as long term care. And while 70% of the recipients of Medicaid are women and children 66% of the expenditures go to long term care for the elderly or people with disabilities.</a:t>
            </a:r>
          </a:p>
        </p:txBody>
      </p:sp>
      <p:sp>
        <p:nvSpPr>
          <p:cNvPr id="4" name="Slide Number Placeholder 3"/>
          <p:cNvSpPr>
            <a:spLocks noGrp="1"/>
          </p:cNvSpPr>
          <p:nvPr>
            <p:ph type="sldNum" sz="quarter" idx="5"/>
          </p:nvPr>
        </p:nvSpPr>
        <p:spPr/>
        <p:txBody>
          <a:bodyPr/>
          <a:lstStyle/>
          <a:p>
            <a:fld id="{5BE704CA-118B-4E49-95B9-8153E4227D93}" type="slidenum">
              <a:rPr lang="en-US" smtClean="0"/>
              <a:t>4</a:t>
            </a:fld>
            <a:endParaRPr lang="en-US"/>
          </a:p>
        </p:txBody>
      </p:sp>
    </p:spTree>
    <p:extLst>
      <p:ext uri="{BB962C8B-B14F-4D97-AF65-F5344CB8AC3E}">
        <p14:creationId xmlns:p14="http://schemas.microsoft.com/office/powerpoint/2010/main" val="269948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side of insurance provided by the government we have Medicare and Medicaid. Medicare covers citizens over the age of 65, citizens with disability cover and citizens who have worked for over 10 years. On the </a:t>
            </a:r>
            <a:r>
              <a:rPr lang="en-US" dirty="0" err="1"/>
              <a:t>medicare</a:t>
            </a:r>
            <a:r>
              <a:rPr lang="en-US" dirty="0"/>
              <a:t> side it covers welfare recipients, low income children and citizens over the age of 65. This overlap Of coverage for our elderly population is important because Medicaid pays for the cost that Medicare doesn't pay for such as long term care. And while 70% of the recipients of Medicaid are women and children 66% of the expenditures go to long term care for the elderly or people with disabilities.</a:t>
            </a:r>
          </a:p>
        </p:txBody>
      </p:sp>
      <p:sp>
        <p:nvSpPr>
          <p:cNvPr id="4" name="Slide Number Placeholder 3"/>
          <p:cNvSpPr>
            <a:spLocks noGrp="1"/>
          </p:cNvSpPr>
          <p:nvPr>
            <p:ph type="sldNum" sz="quarter" idx="5"/>
          </p:nvPr>
        </p:nvSpPr>
        <p:spPr/>
        <p:txBody>
          <a:bodyPr/>
          <a:lstStyle/>
          <a:p>
            <a:fld id="{5BE704CA-118B-4E49-95B9-8153E4227D93}" type="slidenum">
              <a:rPr lang="en-US" smtClean="0"/>
              <a:t>5</a:t>
            </a:fld>
            <a:endParaRPr lang="en-US"/>
          </a:p>
        </p:txBody>
      </p:sp>
    </p:spTree>
    <p:extLst>
      <p:ext uri="{BB962C8B-B14F-4D97-AF65-F5344CB8AC3E}">
        <p14:creationId xmlns:p14="http://schemas.microsoft.com/office/powerpoint/2010/main" val="216196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our uninsured population, there are about 10 million undocumented immigrants, low income people who do not qualify for Medicaid, or others who did not register for health insurance through marketplace</a:t>
            </a:r>
          </a:p>
        </p:txBody>
      </p:sp>
      <p:sp>
        <p:nvSpPr>
          <p:cNvPr id="4" name="Slide Number Placeholder 3"/>
          <p:cNvSpPr>
            <a:spLocks noGrp="1"/>
          </p:cNvSpPr>
          <p:nvPr>
            <p:ph type="sldNum" sz="quarter" idx="5"/>
          </p:nvPr>
        </p:nvSpPr>
        <p:spPr/>
        <p:txBody>
          <a:bodyPr/>
          <a:lstStyle/>
          <a:p>
            <a:fld id="{5BE704CA-118B-4E49-95B9-8153E4227D93}" type="slidenum">
              <a:rPr lang="en-US" smtClean="0"/>
              <a:t>6</a:t>
            </a:fld>
            <a:endParaRPr lang="en-US"/>
          </a:p>
        </p:txBody>
      </p:sp>
    </p:spTree>
    <p:extLst>
      <p:ext uri="{BB962C8B-B14F-4D97-AF65-F5344CB8AC3E}">
        <p14:creationId xmlns:p14="http://schemas.microsoft.com/office/powerpoint/2010/main" val="322898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health insurance work? We just hand over insurance card and then the rest is magic. Lol just kidding. There's a lot of variation in plans so it's important to understand a lot of the terminology. If you have Coinsurance you're splitting the cost by a percentage. If you have a copay you have a predetermined rate for a service. Almost like picking off of a menu curated by your insurer. If you have a premium, you have a monthly fee to access your insurance, just like most TV shows these days. Some insurances have a deductible, which is the amount you pay before your insurer pays a higher percentage, almost like a tiered system of costs</a:t>
            </a:r>
          </a:p>
        </p:txBody>
      </p:sp>
      <p:sp>
        <p:nvSpPr>
          <p:cNvPr id="4" name="Slide Number Placeholder 3"/>
          <p:cNvSpPr>
            <a:spLocks noGrp="1"/>
          </p:cNvSpPr>
          <p:nvPr>
            <p:ph type="sldNum" sz="quarter" idx="5"/>
          </p:nvPr>
        </p:nvSpPr>
        <p:spPr/>
        <p:txBody>
          <a:bodyPr/>
          <a:lstStyle/>
          <a:p>
            <a:fld id="{5BE704CA-118B-4E49-95B9-8153E4227D93}" type="slidenum">
              <a:rPr lang="en-US" smtClean="0"/>
              <a:t>7</a:t>
            </a:fld>
            <a:endParaRPr lang="en-US"/>
          </a:p>
        </p:txBody>
      </p:sp>
    </p:spTree>
    <p:extLst>
      <p:ext uri="{BB962C8B-B14F-4D97-AF65-F5344CB8AC3E}">
        <p14:creationId xmlns:p14="http://schemas.microsoft.com/office/powerpoint/2010/main" val="213980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out of pocket maximum is like an annual ceiling before your insurance covers 100% of your cost. Now when your insurance talks about network they are referring to the group of doctors that is accepted by your insurance. The cost can be cheaper and also might count towards your deductible.  But if you go out of network, these are providers that they do not negotiate with so you are at risk of paying the entire cost. </a:t>
            </a:r>
          </a:p>
        </p:txBody>
      </p:sp>
      <p:sp>
        <p:nvSpPr>
          <p:cNvPr id="4" name="Slide Number Placeholder 3"/>
          <p:cNvSpPr>
            <a:spLocks noGrp="1"/>
          </p:cNvSpPr>
          <p:nvPr>
            <p:ph type="sldNum" sz="quarter" idx="5"/>
          </p:nvPr>
        </p:nvSpPr>
        <p:spPr/>
        <p:txBody>
          <a:bodyPr/>
          <a:lstStyle/>
          <a:p>
            <a:fld id="{5BE704CA-118B-4E49-95B9-8153E4227D93}" type="slidenum">
              <a:rPr lang="en-US" smtClean="0"/>
              <a:t>8</a:t>
            </a:fld>
            <a:endParaRPr lang="en-US"/>
          </a:p>
        </p:txBody>
      </p:sp>
    </p:spTree>
    <p:extLst>
      <p:ext uri="{BB962C8B-B14F-4D97-AF65-F5344CB8AC3E}">
        <p14:creationId xmlns:p14="http://schemas.microsoft.com/office/powerpoint/2010/main" val="257179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hardest things about the US healthcare system is when your insurance denies your claim. Nobody wants to be sick. However across the board on insurances there are varying rates of claim denial. With some insurance groups denying up to 41% of the claims that they receive.</a:t>
            </a:r>
          </a:p>
        </p:txBody>
      </p:sp>
      <p:sp>
        <p:nvSpPr>
          <p:cNvPr id="4" name="Slide Number Placeholder 3"/>
          <p:cNvSpPr>
            <a:spLocks noGrp="1"/>
          </p:cNvSpPr>
          <p:nvPr>
            <p:ph type="sldNum" sz="quarter" idx="5"/>
          </p:nvPr>
        </p:nvSpPr>
        <p:spPr/>
        <p:txBody>
          <a:bodyPr/>
          <a:lstStyle/>
          <a:p>
            <a:fld id="{5BE704CA-118B-4E49-95B9-8153E4227D93}" type="slidenum">
              <a:rPr lang="en-US" smtClean="0"/>
              <a:t>9</a:t>
            </a:fld>
            <a:endParaRPr lang="en-US"/>
          </a:p>
        </p:txBody>
      </p:sp>
    </p:spTree>
    <p:extLst>
      <p:ext uri="{BB962C8B-B14F-4D97-AF65-F5344CB8AC3E}">
        <p14:creationId xmlns:p14="http://schemas.microsoft.com/office/powerpoint/2010/main" val="28777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87EFE9-FDB3-4B5F-B5B6-981B5B5C1AC0}"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6E81C534-9B8F-45D5-8478-63D9784E6109}"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7890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7EFE9-FDB3-4B5F-B5B6-981B5B5C1AC0}"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C534-9B8F-45D5-8478-63D9784E6109}" type="slidenum">
              <a:rPr lang="en-US" smtClean="0"/>
              <a:t>‹#›</a:t>
            </a:fld>
            <a:endParaRPr lang="en-US"/>
          </a:p>
        </p:txBody>
      </p:sp>
    </p:spTree>
    <p:extLst>
      <p:ext uri="{BB962C8B-B14F-4D97-AF65-F5344CB8AC3E}">
        <p14:creationId xmlns:p14="http://schemas.microsoft.com/office/powerpoint/2010/main" val="396053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7EFE9-FDB3-4B5F-B5B6-981B5B5C1AC0}"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C534-9B8F-45D5-8478-63D9784E6109}" type="slidenum">
              <a:rPr lang="en-US" smtClean="0"/>
              <a:t>‹#›</a:t>
            </a:fld>
            <a:endParaRPr lang="en-US"/>
          </a:p>
        </p:txBody>
      </p:sp>
    </p:spTree>
    <p:extLst>
      <p:ext uri="{BB962C8B-B14F-4D97-AF65-F5344CB8AC3E}">
        <p14:creationId xmlns:p14="http://schemas.microsoft.com/office/powerpoint/2010/main" val="270423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7EFE9-FDB3-4B5F-B5B6-981B5B5C1AC0}"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C534-9B8F-45D5-8478-63D9784E6109}"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8207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7EFE9-FDB3-4B5F-B5B6-981B5B5C1AC0}"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1C534-9B8F-45D5-8478-63D9784E6109}" type="slidenum">
              <a:rPr lang="en-US" smtClean="0"/>
              <a:t>‹#›</a:t>
            </a:fld>
            <a:endParaRPr lang="en-US"/>
          </a:p>
        </p:txBody>
      </p:sp>
    </p:spTree>
    <p:extLst>
      <p:ext uri="{BB962C8B-B14F-4D97-AF65-F5344CB8AC3E}">
        <p14:creationId xmlns:p14="http://schemas.microsoft.com/office/powerpoint/2010/main" val="28133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87EFE9-FDB3-4B5F-B5B6-981B5B5C1AC0}"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C534-9B8F-45D5-8478-63D9784E6109}"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8778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87EFE9-FDB3-4B5F-B5B6-981B5B5C1AC0}"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1C534-9B8F-45D5-8478-63D9784E6109}" type="slidenum">
              <a:rPr lang="en-US" smtClean="0"/>
              <a:t>‹#›</a:t>
            </a:fld>
            <a:endParaRPr lang="en-US"/>
          </a:p>
        </p:txBody>
      </p:sp>
    </p:spTree>
    <p:extLst>
      <p:ext uri="{BB962C8B-B14F-4D97-AF65-F5344CB8AC3E}">
        <p14:creationId xmlns:p14="http://schemas.microsoft.com/office/powerpoint/2010/main" val="325591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87EFE9-FDB3-4B5F-B5B6-981B5B5C1AC0}"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1C534-9B8F-45D5-8478-63D9784E6109}"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6024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F87EFE9-FDB3-4B5F-B5B6-981B5B5C1AC0}"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1C534-9B8F-45D5-8478-63D9784E6109}" type="slidenum">
              <a:rPr lang="en-US" smtClean="0"/>
              <a:t>‹#›</a:t>
            </a:fld>
            <a:endParaRPr lang="en-US"/>
          </a:p>
        </p:txBody>
      </p:sp>
    </p:spTree>
    <p:extLst>
      <p:ext uri="{BB962C8B-B14F-4D97-AF65-F5344CB8AC3E}">
        <p14:creationId xmlns:p14="http://schemas.microsoft.com/office/powerpoint/2010/main" val="248174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87EFE9-FDB3-4B5F-B5B6-981B5B5C1AC0}"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C534-9B8F-45D5-8478-63D9784E6109}" type="slidenum">
              <a:rPr lang="en-US" smtClean="0"/>
              <a:t>‹#›</a:t>
            </a:fld>
            <a:endParaRPr lang="en-US"/>
          </a:p>
        </p:txBody>
      </p:sp>
    </p:spTree>
    <p:extLst>
      <p:ext uri="{BB962C8B-B14F-4D97-AF65-F5344CB8AC3E}">
        <p14:creationId xmlns:p14="http://schemas.microsoft.com/office/powerpoint/2010/main" val="89824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87EFE9-FDB3-4B5F-B5B6-981B5B5C1AC0}"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C534-9B8F-45D5-8478-63D9784E6109}" type="slidenum">
              <a:rPr lang="en-US" smtClean="0"/>
              <a:t>‹#›</a:t>
            </a:fld>
            <a:endParaRPr lang="en-US"/>
          </a:p>
        </p:txBody>
      </p:sp>
    </p:spTree>
    <p:extLst>
      <p:ext uri="{BB962C8B-B14F-4D97-AF65-F5344CB8AC3E}">
        <p14:creationId xmlns:p14="http://schemas.microsoft.com/office/powerpoint/2010/main" val="355297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F87EFE9-FDB3-4B5F-B5B6-981B5B5C1AC0}" type="datetimeFigureOut">
              <a:rPr lang="en-US" smtClean="0"/>
              <a:t>4/14/2024</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E81C534-9B8F-45D5-8478-63D9784E6109}"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20852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rdwallet.com/article/health/coinsurance-vs-copay" TargetMode="External"/><Relationship Id="rId7" Type="http://schemas.openxmlformats.org/officeDocument/2006/relationships/hyperlink" Target="https://www.cms.gov/medical-bill-rights/know-your-rights/using-insurance#notice-and-consent-poststabilization" TargetMode="External"/><Relationship Id="rId2" Type="http://schemas.openxmlformats.org/officeDocument/2006/relationships/hyperlink" Target="https://www.healthcare.gov/appeal-insurance-company-decision/external-review/" TargetMode="External"/><Relationship Id="rId1" Type="http://schemas.openxmlformats.org/officeDocument/2006/relationships/slideLayout" Target="../slideLayouts/slideLayout2.xml"/><Relationship Id="rId6" Type="http://schemas.openxmlformats.org/officeDocument/2006/relationships/hyperlink" Target="https://www.kff.org/health-reform/issue-brief/consumer-survey-highlights-problems-with-denied-health-insurance-claims/" TargetMode="External"/><Relationship Id="rId5" Type="http://schemas.openxmlformats.org/officeDocument/2006/relationships/hyperlink" Target="https://www.kff.org/private-insurance/issue-brief/claims-denials-and-appeals-in-aca-marketplace-plans/" TargetMode="External"/><Relationship Id="rId4" Type="http://schemas.openxmlformats.org/officeDocument/2006/relationships/hyperlink" Target="https://www.youtube.com/watch?v=MW-0_v-yb1c&amp;t=2151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AC75-BEB7-2BBF-4FB6-8763038C3B34}"/>
              </a:ext>
            </a:extLst>
          </p:cNvPr>
          <p:cNvSpPr>
            <a:spLocks noGrp="1"/>
          </p:cNvSpPr>
          <p:nvPr>
            <p:ph type="ctrTitle"/>
          </p:nvPr>
        </p:nvSpPr>
        <p:spPr/>
        <p:txBody>
          <a:bodyPr/>
          <a:lstStyle/>
          <a:p>
            <a:r>
              <a:rPr lang="en-US" dirty="0"/>
              <a:t>Patient &amp; Insurance </a:t>
            </a:r>
          </a:p>
        </p:txBody>
      </p:sp>
      <p:sp>
        <p:nvSpPr>
          <p:cNvPr id="3" name="Subtitle 2">
            <a:extLst>
              <a:ext uri="{FF2B5EF4-FFF2-40B4-BE49-F238E27FC236}">
                <a16:creationId xmlns:a16="http://schemas.microsoft.com/office/drawing/2014/main" id="{B9EBB682-FE85-1AD8-97A6-BE7EE299B40A}"/>
              </a:ext>
            </a:extLst>
          </p:cNvPr>
          <p:cNvSpPr>
            <a:spLocks noGrp="1"/>
          </p:cNvSpPr>
          <p:nvPr>
            <p:ph type="subTitle" idx="1"/>
          </p:nvPr>
        </p:nvSpPr>
        <p:spPr/>
        <p:txBody>
          <a:bodyPr>
            <a:normAutofit fontScale="92500" lnSpcReduction="10000"/>
          </a:bodyPr>
          <a:lstStyle/>
          <a:p>
            <a:r>
              <a:rPr lang="en-US" dirty="0"/>
              <a:t>Robert Dunn, MD</a:t>
            </a:r>
          </a:p>
          <a:p>
            <a:r>
              <a:rPr lang="en-US" dirty="0"/>
              <a:t>PGY-1 UMEM</a:t>
            </a:r>
          </a:p>
          <a:p>
            <a:r>
              <a:rPr lang="en-US" dirty="0"/>
              <a:t>Drop the Mic at ACEP/EMRA LAC 2024</a:t>
            </a:r>
          </a:p>
        </p:txBody>
      </p:sp>
      <p:pic>
        <p:nvPicPr>
          <p:cNvPr id="7" name="Picture 6" descr="A hand holding a clipboard with a pen&#10;&#10;Description automatically generated">
            <a:extLst>
              <a:ext uri="{FF2B5EF4-FFF2-40B4-BE49-F238E27FC236}">
                <a16:creationId xmlns:a16="http://schemas.microsoft.com/office/drawing/2014/main" id="{6443FE1A-6F26-495B-B7B9-7AC0DC977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820" y="3842978"/>
            <a:ext cx="3705735" cy="3364417"/>
          </a:xfrm>
          <a:prstGeom prst="rect">
            <a:avLst/>
          </a:prstGeom>
        </p:spPr>
      </p:pic>
      <p:pic>
        <p:nvPicPr>
          <p:cNvPr id="9" name="Picture 8" descr="A logo with text on it&#10;&#10;Description automatically generated">
            <a:extLst>
              <a:ext uri="{FF2B5EF4-FFF2-40B4-BE49-F238E27FC236}">
                <a16:creationId xmlns:a16="http://schemas.microsoft.com/office/drawing/2014/main" id="{76D9715D-23A0-D44F-65C7-CB9420850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13" y="3842978"/>
            <a:ext cx="6844145" cy="2679469"/>
          </a:xfrm>
          <a:prstGeom prst="rect">
            <a:avLst/>
          </a:prstGeom>
        </p:spPr>
      </p:pic>
    </p:spTree>
    <p:extLst>
      <p:ext uri="{BB962C8B-B14F-4D97-AF65-F5344CB8AC3E}">
        <p14:creationId xmlns:p14="http://schemas.microsoft.com/office/powerpoint/2010/main" val="13505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50" fill="hold"/>
                                        <p:tgtEl>
                                          <p:spTgt spid="9"/>
                                        </p:tgtEl>
                                        <p:attrNameLst>
                                          <p:attrName>ppt_x</p:attrName>
                                        </p:attrNameLst>
                                      </p:cBhvr>
                                      <p:tavLst>
                                        <p:tav tm="0">
                                          <p:val>
                                            <p:strVal val="#ppt_x"/>
                                          </p:val>
                                        </p:tav>
                                        <p:tav tm="100000">
                                          <p:val>
                                            <p:strVal val="#ppt_x"/>
                                          </p:val>
                                        </p:tav>
                                      </p:tavLst>
                                    </p:anim>
                                    <p:anim calcmode="lin" valueType="num">
                                      <p:cBhvr additive="base">
                                        <p:cTn id="19"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250"/>
                                        <p:tgtEl>
                                          <p:spTgt spid="9"/>
                                        </p:tgtEl>
                                        <p:attrNameLst>
                                          <p:attrName>ppt_x</p:attrName>
                                        </p:attrNameLst>
                                      </p:cBhvr>
                                      <p:tavLst>
                                        <p:tav tm="0">
                                          <p:val>
                                            <p:strVal val="ppt_x"/>
                                          </p:val>
                                        </p:tav>
                                        <p:tav tm="100000">
                                          <p:val>
                                            <p:strVal val="ppt_x"/>
                                          </p:val>
                                        </p:tav>
                                      </p:tavLst>
                                    </p:anim>
                                    <p:anim calcmode="lin" valueType="num">
                                      <p:cBhvr additive="base">
                                        <p:cTn id="24" dur="250"/>
                                        <p:tgtEl>
                                          <p:spTgt spid="9"/>
                                        </p:tgtEl>
                                        <p:attrNameLst>
                                          <p:attrName>ppt_y</p:attrName>
                                        </p:attrNameLst>
                                      </p:cBhvr>
                                      <p:tavLst>
                                        <p:tav tm="0">
                                          <p:val>
                                            <p:strVal val="ppt_y"/>
                                          </p:val>
                                        </p:tav>
                                        <p:tav tm="100000">
                                          <p:val>
                                            <p:strVal val="1+ppt_h/2"/>
                                          </p:val>
                                        </p:tav>
                                      </p:tavLst>
                                    </p:anim>
                                    <p:set>
                                      <p:cBhvr>
                                        <p:cTn id="25" dur="1" fill="hold">
                                          <p:stCondLst>
                                            <p:cond delay="24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5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2214-D501-33B6-6A09-B26A4459551E}"/>
              </a:ext>
            </a:extLst>
          </p:cNvPr>
          <p:cNvSpPr>
            <a:spLocks noGrp="1"/>
          </p:cNvSpPr>
          <p:nvPr>
            <p:ph type="title"/>
          </p:nvPr>
        </p:nvSpPr>
        <p:spPr/>
        <p:txBody>
          <a:bodyPr/>
          <a:lstStyle/>
          <a:p>
            <a:pPr algn="l"/>
            <a:r>
              <a:rPr lang="en-US" b="1" dirty="0"/>
              <a:t>Insurance claim appeals</a:t>
            </a:r>
          </a:p>
        </p:txBody>
      </p:sp>
      <p:sp>
        <p:nvSpPr>
          <p:cNvPr id="3" name="Content Placeholder 2">
            <a:extLst>
              <a:ext uri="{FF2B5EF4-FFF2-40B4-BE49-F238E27FC236}">
                <a16:creationId xmlns:a16="http://schemas.microsoft.com/office/drawing/2014/main" id="{E3816532-CB9A-A32E-FCDA-C803CE891005}"/>
              </a:ext>
            </a:extLst>
          </p:cNvPr>
          <p:cNvSpPr>
            <a:spLocks noGrp="1"/>
          </p:cNvSpPr>
          <p:nvPr>
            <p:ph idx="1"/>
          </p:nvPr>
        </p:nvSpPr>
        <p:spPr>
          <a:xfrm>
            <a:off x="1237107" y="1572431"/>
            <a:ext cx="6767641" cy="3997828"/>
          </a:xfrm>
        </p:spPr>
        <p:txBody>
          <a:bodyPr/>
          <a:lstStyle/>
          <a:p>
            <a:r>
              <a:rPr lang="en-US" dirty="0"/>
              <a:t>69% of consumers do not know about their rights</a:t>
            </a:r>
          </a:p>
          <a:p>
            <a:r>
              <a:rPr lang="en-US" dirty="0"/>
              <a:t>85% do not file formal complaints</a:t>
            </a:r>
          </a:p>
          <a:p>
            <a:r>
              <a:rPr lang="en-US" dirty="0"/>
              <a:t>Internal and external appeals process</a:t>
            </a:r>
          </a:p>
          <a:p>
            <a:r>
              <a:rPr lang="en-US" dirty="0"/>
              <a:t>Consumer Assistance Programs per state</a:t>
            </a:r>
          </a:p>
        </p:txBody>
      </p:sp>
      <p:pic>
        <p:nvPicPr>
          <p:cNvPr id="4" name="Picture 2" descr="What to Do When You Have Too Many Bills">
            <a:extLst>
              <a:ext uri="{FF2B5EF4-FFF2-40B4-BE49-F238E27FC236}">
                <a16:creationId xmlns:a16="http://schemas.microsoft.com/office/drawing/2014/main" id="{889DEBE2-10FE-CEA0-5D5E-9F56DCD66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25" r="26096"/>
          <a:stretch/>
        </p:blipFill>
        <p:spPr bwMode="auto">
          <a:xfrm>
            <a:off x="8379502" y="0"/>
            <a:ext cx="38124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8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9695-D1E7-EB11-AFE1-B42D8BBE65D4}"/>
              </a:ext>
            </a:extLst>
          </p:cNvPr>
          <p:cNvSpPr>
            <a:spLocks noGrp="1"/>
          </p:cNvSpPr>
          <p:nvPr>
            <p:ph type="title"/>
          </p:nvPr>
        </p:nvSpPr>
        <p:spPr>
          <a:xfrm>
            <a:off x="2611808" y="808056"/>
            <a:ext cx="4665291" cy="1077229"/>
          </a:xfrm>
        </p:spPr>
        <p:txBody>
          <a:bodyPr/>
          <a:lstStyle/>
          <a:p>
            <a:pPr algn="l"/>
            <a:r>
              <a:rPr lang="en-US" b="1" dirty="0"/>
              <a:t>Emergency services and Insurance</a:t>
            </a:r>
          </a:p>
        </p:txBody>
      </p:sp>
      <p:sp>
        <p:nvSpPr>
          <p:cNvPr id="3" name="Content Placeholder 2">
            <a:extLst>
              <a:ext uri="{FF2B5EF4-FFF2-40B4-BE49-F238E27FC236}">
                <a16:creationId xmlns:a16="http://schemas.microsoft.com/office/drawing/2014/main" id="{C6006BB0-196C-2FE4-C37F-434E94986D96}"/>
              </a:ext>
            </a:extLst>
          </p:cNvPr>
          <p:cNvSpPr>
            <a:spLocks noGrp="1"/>
          </p:cNvSpPr>
          <p:nvPr>
            <p:ph idx="1"/>
          </p:nvPr>
        </p:nvSpPr>
        <p:spPr>
          <a:xfrm>
            <a:off x="1102196" y="1489985"/>
            <a:ext cx="6632729" cy="3997828"/>
          </a:xfrm>
        </p:spPr>
        <p:txBody>
          <a:bodyPr>
            <a:normAutofit/>
          </a:bodyPr>
          <a:lstStyle/>
          <a:p>
            <a:endParaRPr lang="en-US" dirty="0"/>
          </a:p>
          <a:p>
            <a:r>
              <a:rPr lang="en-US" dirty="0"/>
              <a:t>You can only be billed in-network rates for emergency services in “most” cases</a:t>
            </a:r>
          </a:p>
          <a:p>
            <a:r>
              <a:rPr lang="en-US" dirty="0"/>
              <a:t>Emergency ambulance transport is covered</a:t>
            </a:r>
          </a:p>
          <a:p>
            <a:r>
              <a:rPr lang="en-US" dirty="0"/>
              <a:t>Non-emergency ground is sometimes covered</a:t>
            </a:r>
          </a:p>
          <a:p>
            <a:r>
              <a:rPr lang="en-US" dirty="0"/>
              <a:t>Post-stabilization services and “Notice and consent form”</a:t>
            </a:r>
          </a:p>
        </p:txBody>
      </p:sp>
      <p:pic>
        <p:nvPicPr>
          <p:cNvPr id="9218" name="Picture 2" descr="NHTSA publishes data on ground ambulance crashes">
            <a:extLst>
              <a:ext uri="{FF2B5EF4-FFF2-40B4-BE49-F238E27FC236}">
                <a16:creationId xmlns:a16="http://schemas.microsoft.com/office/drawing/2014/main" id="{D1563A96-E1A0-56CE-B0D7-F88FF6C762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45" r="40714"/>
          <a:stretch/>
        </p:blipFill>
        <p:spPr bwMode="auto">
          <a:xfrm>
            <a:off x="8441872" y="0"/>
            <a:ext cx="37501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3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0572-19D9-6320-CFDB-B63F07CA1C3D}"/>
              </a:ext>
            </a:extLst>
          </p:cNvPr>
          <p:cNvSpPr>
            <a:spLocks noGrp="1"/>
          </p:cNvSpPr>
          <p:nvPr>
            <p:ph type="title"/>
          </p:nvPr>
        </p:nvSpPr>
        <p:spPr/>
        <p:txBody>
          <a:bodyPr/>
          <a:lstStyle/>
          <a:p>
            <a:pPr algn="l"/>
            <a:r>
              <a:rPr lang="en-US" b="1" dirty="0"/>
              <a:t>Citations</a:t>
            </a:r>
          </a:p>
        </p:txBody>
      </p:sp>
      <p:sp>
        <p:nvSpPr>
          <p:cNvPr id="3" name="Content Placeholder 2">
            <a:extLst>
              <a:ext uri="{FF2B5EF4-FFF2-40B4-BE49-F238E27FC236}">
                <a16:creationId xmlns:a16="http://schemas.microsoft.com/office/drawing/2014/main" id="{51A88FF3-8860-BB0C-01E8-2C3A4CD1632B}"/>
              </a:ext>
            </a:extLst>
          </p:cNvPr>
          <p:cNvSpPr>
            <a:spLocks noGrp="1"/>
          </p:cNvSpPr>
          <p:nvPr>
            <p:ph idx="1"/>
          </p:nvPr>
        </p:nvSpPr>
        <p:spPr>
          <a:xfrm>
            <a:off x="2390775" y="1676400"/>
            <a:ext cx="8179364" cy="4373544"/>
          </a:xfrm>
        </p:spPr>
        <p:txBody>
          <a:bodyPr>
            <a:normAutofit lnSpcReduction="10000"/>
          </a:bodyPr>
          <a:lstStyle/>
          <a:p>
            <a:r>
              <a:rPr lang="en-US" dirty="0">
                <a:hlinkClick r:id="rId2"/>
              </a:rPr>
              <a:t>https://www.healthcare.gov/appeal-insurance-company-decision/external-review/</a:t>
            </a:r>
            <a:endParaRPr lang="en-US" dirty="0"/>
          </a:p>
          <a:p>
            <a:r>
              <a:rPr lang="en-US" dirty="0">
                <a:hlinkClick r:id="rId3"/>
              </a:rPr>
              <a:t>https://www.nerdwallet.com/article/health/coinsurance-vs-copay</a:t>
            </a:r>
            <a:endParaRPr lang="en-US" dirty="0"/>
          </a:p>
          <a:p>
            <a:r>
              <a:rPr lang="en-US" dirty="0">
                <a:hlinkClick r:id="rId4"/>
              </a:rPr>
              <a:t>https://www.youtube.com/watch?v=MW-0_v-yb1c&amp;t=2151s</a:t>
            </a:r>
            <a:endParaRPr lang="en-US" dirty="0"/>
          </a:p>
          <a:p>
            <a:r>
              <a:rPr lang="en-US" dirty="0">
                <a:hlinkClick r:id="rId5"/>
              </a:rPr>
              <a:t>https://www.kff.org/private-insurance/issue-brief/claims-denials-and-appeals-in-aca-marketplace-plans/</a:t>
            </a:r>
            <a:endParaRPr lang="en-US" dirty="0"/>
          </a:p>
          <a:p>
            <a:r>
              <a:rPr lang="en-US" dirty="0">
                <a:hlinkClick r:id="rId6"/>
              </a:rPr>
              <a:t>https://www.kff.org/health-reform/issue-brief/consumer-survey-highlights-problems-with-denied-health-insurance-claims/</a:t>
            </a:r>
            <a:endParaRPr lang="en-US" dirty="0"/>
          </a:p>
          <a:p>
            <a:r>
              <a:rPr lang="en-US" dirty="0">
                <a:hlinkClick r:id="rId7"/>
              </a:rPr>
              <a:t>https://www.cms.gov/medical-bill-rights/know-your-rights/using-insurance#notice-and-consent-poststabilization</a:t>
            </a:r>
            <a:r>
              <a:rPr lang="en-US" dirty="0"/>
              <a:t> </a:t>
            </a:r>
          </a:p>
          <a:p>
            <a:endParaRPr lang="en-US" dirty="0"/>
          </a:p>
        </p:txBody>
      </p:sp>
    </p:spTree>
    <p:extLst>
      <p:ext uri="{BB962C8B-B14F-4D97-AF65-F5344CB8AC3E}">
        <p14:creationId xmlns:p14="http://schemas.microsoft.com/office/powerpoint/2010/main" val="38935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CDCE-C1FF-EA32-58D2-7EE336A927BF}"/>
              </a:ext>
            </a:extLst>
          </p:cNvPr>
          <p:cNvSpPr>
            <a:spLocks noGrp="1"/>
          </p:cNvSpPr>
          <p:nvPr>
            <p:ph type="title"/>
          </p:nvPr>
        </p:nvSpPr>
        <p:spPr>
          <a:xfrm>
            <a:off x="2160065" y="705445"/>
            <a:ext cx="4710997" cy="1077229"/>
          </a:xfrm>
        </p:spPr>
        <p:txBody>
          <a:bodyPr/>
          <a:lstStyle/>
          <a:p>
            <a:r>
              <a:rPr lang="en-US" b="1" dirty="0"/>
              <a:t>US Health Insurance</a:t>
            </a:r>
          </a:p>
        </p:txBody>
      </p:sp>
      <p:sp>
        <p:nvSpPr>
          <p:cNvPr id="3" name="Content Placeholder 2">
            <a:extLst>
              <a:ext uri="{FF2B5EF4-FFF2-40B4-BE49-F238E27FC236}">
                <a16:creationId xmlns:a16="http://schemas.microsoft.com/office/drawing/2014/main" id="{7A8F2F15-F2CB-C076-6EDD-4096D324E31C}"/>
              </a:ext>
            </a:extLst>
          </p:cNvPr>
          <p:cNvSpPr>
            <a:spLocks noGrp="1"/>
          </p:cNvSpPr>
          <p:nvPr>
            <p:ph idx="1"/>
          </p:nvPr>
        </p:nvSpPr>
        <p:spPr>
          <a:xfrm>
            <a:off x="3910151" y="1430086"/>
            <a:ext cx="4588352" cy="3997828"/>
          </a:xfrm>
        </p:spPr>
        <p:txBody>
          <a:bodyPr/>
          <a:lstStyle/>
          <a:p>
            <a:r>
              <a:rPr lang="en-US" dirty="0"/>
              <a:t>Private provided = 64.2%</a:t>
            </a:r>
          </a:p>
          <a:p>
            <a:r>
              <a:rPr lang="en-US" dirty="0"/>
              <a:t>Government provided  = 27.8%</a:t>
            </a:r>
          </a:p>
          <a:p>
            <a:r>
              <a:rPr lang="en-US" dirty="0"/>
              <a:t>Uninsured: 10.1%</a:t>
            </a:r>
          </a:p>
        </p:txBody>
      </p:sp>
      <p:pic>
        <p:nvPicPr>
          <p:cNvPr id="2050" name="Picture 2" descr="5 Office Storage Ideas for Your Files and Documents - StorageMart  Philippines">
            <a:extLst>
              <a:ext uri="{FF2B5EF4-FFF2-40B4-BE49-F238E27FC236}">
                <a16:creationId xmlns:a16="http://schemas.microsoft.com/office/drawing/2014/main" id="{AD60B0DB-3324-E8B6-2F04-137EED64DF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34" r="17492"/>
          <a:stretch/>
        </p:blipFill>
        <p:spPr bwMode="auto">
          <a:xfrm>
            <a:off x="8281850" y="0"/>
            <a:ext cx="5860869"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a:extLst>
              <a:ext uri="{FF2B5EF4-FFF2-40B4-BE49-F238E27FC236}">
                <a16:creationId xmlns:a16="http://schemas.microsoft.com/office/drawing/2014/main" id="{5EC241CC-9EC1-99E2-9322-3AD7EBAFDB05}"/>
              </a:ext>
            </a:extLst>
          </p:cNvPr>
          <p:cNvGraphicFramePr/>
          <p:nvPr>
            <p:extLst>
              <p:ext uri="{D42A27DB-BD31-4B8C-83A1-F6EECF244321}">
                <p14:modId xmlns:p14="http://schemas.microsoft.com/office/powerpoint/2010/main" val="1112880726"/>
              </p:ext>
            </p:extLst>
          </p:nvPr>
        </p:nvGraphicFramePr>
        <p:xfrm>
          <a:off x="-247499" y="2154726"/>
          <a:ext cx="4815128" cy="39978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02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5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5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31F6-6C81-0678-471E-556378B69884}"/>
              </a:ext>
            </a:extLst>
          </p:cNvPr>
          <p:cNvSpPr>
            <a:spLocks noGrp="1"/>
          </p:cNvSpPr>
          <p:nvPr>
            <p:ph type="title"/>
          </p:nvPr>
        </p:nvSpPr>
        <p:spPr>
          <a:xfrm>
            <a:off x="2611808" y="808056"/>
            <a:ext cx="3813485" cy="1077229"/>
          </a:xfrm>
        </p:spPr>
        <p:txBody>
          <a:bodyPr/>
          <a:lstStyle/>
          <a:p>
            <a:r>
              <a:rPr lang="en-US" b="1" dirty="0"/>
              <a:t>Private insurance</a:t>
            </a:r>
          </a:p>
        </p:txBody>
      </p:sp>
      <p:sp>
        <p:nvSpPr>
          <p:cNvPr id="3" name="Content Placeholder 2">
            <a:extLst>
              <a:ext uri="{FF2B5EF4-FFF2-40B4-BE49-F238E27FC236}">
                <a16:creationId xmlns:a16="http://schemas.microsoft.com/office/drawing/2014/main" id="{E39413DB-B245-83AC-32BA-18606D381A2D}"/>
              </a:ext>
            </a:extLst>
          </p:cNvPr>
          <p:cNvSpPr>
            <a:spLocks noGrp="1"/>
          </p:cNvSpPr>
          <p:nvPr>
            <p:ph idx="1"/>
          </p:nvPr>
        </p:nvSpPr>
        <p:spPr>
          <a:xfrm>
            <a:off x="1231295" y="1773753"/>
            <a:ext cx="6574509" cy="3310493"/>
          </a:xfrm>
        </p:spPr>
        <p:txBody>
          <a:bodyPr>
            <a:normAutofit/>
          </a:bodyPr>
          <a:lstStyle/>
          <a:p>
            <a:r>
              <a:rPr lang="en-US" dirty="0"/>
              <a:t>Via employers</a:t>
            </a:r>
          </a:p>
          <a:p>
            <a:pPr lvl="1"/>
            <a:r>
              <a:rPr lang="en-US" dirty="0"/>
              <a:t>Non-taxable form of compensation</a:t>
            </a:r>
          </a:p>
          <a:p>
            <a:pPr lvl="1"/>
            <a:r>
              <a:rPr lang="en-US" dirty="0"/>
              <a:t>Larger risk pools</a:t>
            </a:r>
          </a:p>
          <a:p>
            <a:r>
              <a:rPr lang="en-US" dirty="0"/>
              <a:t>Via Health Insurance Marketplace </a:t>
            </a:r>
          </a:p>
          <a:p>
            <a:pPr lvl="1"/>
            <a:r>
              <a:rPr lang="en-US" dirty="0"/>
              <a:t>Ban Pre-existing condition exclusion </a:t>
            </a:r>
          </a:p>
          <a:p>
            <a:pPr lvl="1"/>
            <a:r>
              <a:rPr lang="en-US" dirty="0"/>
              <a:t>Subsidies exchanges up to 400% of the poverty line</a:t>
            </a:r>
          </a:p>
        </p:txBody>
      </p:sp>
      <p:pic>
        <p:nvPicPr>
          <p:cNvPr id="3074" name="Picture 2" descr="How to Hold Quick, Easy, and Successful Supervisor Conferences – Melena  Consulting Group">
            <a:extLst>
              <a:ext uri="{FF2B5EF4-FFF2-40B4-BE49-F238E27FC236}">
                <a16:creationId xmlns:a16="http://schemas.microsoft.com/office/drawing/2014/main" id="{9C5BBE3F-FD39-6F68-E0AE-77E0F0E67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22" r="30219"/>
          <a:stretch/>
        </p:blipFill>
        <p:spPr bwMode="auto">
          <a:xfrm>
            <a:off x="8378514" y="-1"/>
            <a:ext cx="381348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munity Farmers Markets - Farmers markets bringing fresh and locally  grown food to the Atlanta area.">
            <a:extLst>
              <a:ext uri="{FF2B5EF4-FFF2-40B4-BE49-F238E27FC236}">
                <a16:creationId xmlns:a16="http://schemas.microsoft.com/office/drawing/2014/main" id="{98FC8F5A-B733-B201-E78F-0EB9D84DE4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17" r="62385"/>
          <a:stretch/>
        </p:blipFill>
        <p:spPr bwMode="auto">
          <a:xfrm>
            <a:off x="8378514" y="-25668"/>
            <a:ext cx="3813486" cy="69093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go, Seal and Symbol Policies | HHS.gov">
            <a:extLst>
              <a:ext uri="{FF2B5EF4-FFF2-40B4-BE49-F238E27FC236}">
                <a16:creationId xmlns:a16="http://schemas.microsoft.com/office/drawing/2014/main" id="{6342B971-9E18-412A-C281-12400ED267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79" r="26757"/>
          <a:stretch/>
        </p:blipFill>
        <p:spPr bwMode="auto">
          <a:xfrm>
            <a:off x="8378514" y="-25668"/>
            <a:ext cx="3813485" cy="698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86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wipe(left)">
                                      <p:cBhvr>
                                        <p:cTn id="25" dur="250"/>
                                        <p:tgtEl>
                                          <p:spTgt spid="30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wipe(left)">
                                      <p:cBhvr>
                                        <p:cTn id="30" dur="250"/>
                                        <p:tgtEl>
                                          <p:spTgt spid="30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5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11E7-95F5-4D9F-998A-44B1CE646032}"/>
              </a:ext>
            </a:extLst>
          </p:cNvPr>
          <p:cNvSpPr>
            <a:spLocks noGrp="1"/>
          </p:cNvSpPr>
          <p:nvPr>
            <p:ph type="title"/>
          </p:nvPr>
        </p:nvSpPr>
        <p:spPr>
          <a:xfrm>
            <a:off x="2611808" y="808056"/>
            <a:ext cx="4130737" cy="1077229"/>
          </a:xfrm>
        </p:spPr>
        <p:txBody>
          <a:bodyPr>
            <a:normAutofit fontScale="90000"/>
          </a:bodyPr>
          <a:lstStyle/>
          <a:p>
            <a:pPr algn="ctr"/>
            <a:r>
              <a:rPr lang="en-US" b="1" dirty="0"/>
              <a:t>Government provided insurance</a:t>
            </a:r>
          </a:p>
        </p:txBody>
      </p:sp>
      <p:pic>
        <p:nvPicPr>
          <p:cNvPr id="4098" name="Picture 2" descr="Capitol Hill Neighborhood in Washington, DC | Washington DC">
            <a:extLst>
              <a:ext uri="{FF2B5EF4-FFF2-40B4-BE49-F238E27FC236}">
                <a16:creationId xmlns:a16="http://schemas.microsoft.com/office/drawing/2014/main" id="{5B371FA9-0C95-D771-1A88-D04B8DA59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46" r="14259"/>
          <a:stretch/>
        </p:blipFill>
        <p:spPr bwMode="auto">
          <a:xfrm>
            <a:off x="8348571" y="0"/>
            <a:ext cx="38434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34730F2-98C3-A820-C7D8-2FFAFA4B5B28}"/>
              </a:ext>
            </a:extLst>
          </p:cNvPr>
          <p:cNvSpPr>
            <a:spLocks/>
          </p:cNvSpPr>
          <p:nvPr/>
        </p:nvSpPr>
        <p:spPr>
          <a:xfrm>
            <a:off x="2064084" y="2851916"/>
            <a:ext cx="3558691" cy="3336574"/>
          </a:xfrm>
          <a:prstGeom prst="ellipse">
            <a:avLst/>
          </a:prstGeom>
          <a:solidFill>
            <a:srgbClr val="3587FF">
              <a:alpha val="6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F85E82E-D94D-E3A0-61EA-737A3F0F73A5}"/>
              </a:ext>
            </a:extLst>
          </p:cNvPr>
          <p:cNvSpPr>
            <a:spLocks/>
          </p:cNvSpPr>
          <p:nvPr/>
        </p:nvSpPr>
        <p:spPr>
          <a:xfrm>
            <a:off x="3837465" y="2851916"/>
            <a:ext cx="3558691" cy="3336574"/>
          </a:xfrm>
          <a:prstGeom prst="ellipse">
            <a:avLst/>
          </a:prstGeom>
          <a:solidFill>
            <a:srgbClr val="00B0F0">
              <a:alpha val="6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99F86E-FAE5-914C-D8C7-6616179C267D}"/>
              </a:ext>
            </a:extLst>
          </p:cNvPr>
          <p:cNvSpPr txBox="1"/>
          <p:nvPr/>
        </p:nvSpPr>
        <p:spPr>
          <a:xfrm>
            <a:off x="2475102" y="2138897"/>
            <a:ext cx="2022764" cy="584775"/>
          </a:xfrm>
          <a:prstGeom prst="rect">
            <a:avLst/>
          </a:prstGeom>
          <a:noFill/>
        </p:spPr>
        <p:txBody>
          <a:bodyPr wrap="square">
            <a:spAutoFit/>
          </a:bodyPr>
          <a:lstStyle/>
          <a:p>
            <a:r>
              <a:rPr lang="en-US" sz="3200" b="1" dirty="0"/>
              <a:t>Medicare</a:t>
            </a:r>
            <a:endParaRPr lang="en-US" sz="3200" dirty="0"/>
          </a:p>
        </p:txBody>
      </p:sp>
      <p:sp>
        <p:nvSpPr>
          <p:cNvPr id="11" name="TextBox 10">
            <a:extLst>
              <a:ext uri="{FF2B5EF4-FFF2-40B4-BE49-F238E27FC236}">
                <a16:creationId xmlns:a16="http://schemas.microsoft.com/office/drawing/2014/main" id="{BF8E7789-7178-450D-36AE-A1542869BB70}"/>
              </a:ext>
            </a:extLst>
          </p:cNvPr>
          <p:cNvSpPr txBox="1"/>
          <p:nvPr/>
        </p:nvSpPr>
        <p:spPr>
          <a:xfrm>
            <a:off x="5054736" y="2166608"/>
            <a:ext cx="2022764" cy="584775"/>
          </a:xfrm>
          <a:prstGeom prst="rect">
            <a:avLst/>
          </a:prstGeom>
          <a:noFill/>
        </p:spPr>
        <p:txBody>
          <a:bodyPr wrap="square">
            <a:spAutoFit/>
          </a:bodyPr>
          <a:lstStyle/>
          <a:p>
            <a:r>
              <a:rPr lang="en-US" sz="3200" b="1" dirty="0"/>
              <a:t>Medicaid</a:t>
            </a:r>
            <a:endParaRPr lang="en-US" sz="3200" dirty="0"/>
          </a:p>
        </p:txBody>
      </p:sp>
      <p:sp>
        <p:nvSpPr>
          <p:cNvPr id="13" name="TextBox 12">
            <a:extLst>
              <a:ext uri="{FF2B5EF4-FFF2-40B4-BE49-F238E27FC236}">
                <a16:creationId xmlns:a16="http://schemas.microsoft.com/office/drawing/2014/main" id="{E6147257-87C3-3B7D-CAB7-AF33965B3CFF}"/>
              </a:ext>
            </a:extLst>
          </p:cNvPr>
          <p:cNvSpPr txBox="1"/>
          <p:nvPr/>
        </p:nvSpPr>
        <p:spPr>
          <a:xfrm>
            <a:off x="1671296" y="3116659"/>
            <a:ext cx="2682920" cy="2585323"/>
          </a:xfrm>
          <a:prstGeom prst="rect">
            <a:avLst/>
          </a:prstGeom>
          <a:noFill/>
        </p:spPr>
        <p:txBody>
          <a:bodyPr wrap="square">
            <a:spAutoFit/>
          </a:bodyPr>
          <a:lstStyle/>
          <a:p>
            <a:pPr lvl="1"/>
            <a:r>
              <a:rPr lang="en-US" dirty="0"/>
              <a:t>          Over Age 65</a:t>
            </a:r>
          </a:p>
          <a:p>
            <a:pPr lvl="1"/>
            <a:endParaRPr lang="en-US" dirty="0"/>
          </a:p>
          <a:p>
            <a:pPr lvl="1"/>
            <a:endParaRPr lang="en-US" dirty="0"/>
          </a:p>
          <a:p>
            <a:pPr lvl="1"/>
            <a:r>
              <a:rPr lang="en-US" dirty="0"/>
              <a:t> People with </a:t>
            </a:r>
          </a:p>
          <a:p>
            <a:pPr lvl="1"/>
            <a:r>
              <a:rPr lang="en-US" dirty="0"/>
              <a:t> Disability</a:t>
            </a:r>
          </a:p>
          <a:p>
            <a:pPr lvl="1"/>
            <a:endParaRPr lang="en-US" dirty="0"/>
          </a:p>
          <a:p>
            <a:pPr lvl="1"/>
            <a:endParaRPr lang="en-US" dirty="0"/>
          </a:p>
          <a:p>
            <a:pPr lvl="1"/>
            <a:r>
              <a:rPr lang="en-US" dirty="0"/>
              <a:t>  Worked for 10</a:t>
            </a:r>
          </a:p>
          <a:p>
            <a:pPr lvl="1"/>
            <a:r>
              <a:rPr lang="en-US" dirty="0"/>
              <a:t>     Years + Spouse </a:t>
            </a:r>
          </a:p>
        </p:txBody>
      </p:sp>
      <p:sp>
        <p:nvSpPr>
          <p:cNvPr id="15" name="TextBox 14">
            <a:extLst>
              <a:ext uri="{FF2B5EF4-FFF2-40B4-BE49-F238E27FC236}">
                <a16:creationId xmlns:a16="http://schemas.microsoft.com/office/drawing/2014/main" id="{33C3C92D-8591-D895-62F8-2779F69BBFAC}"/>
              </a:ext>
            </a:extLst>
          </p:cNvPr>
          <p:cNvSpPr txBox="1"/>
          <p:nvPr/>
        </p:nvSpPr>
        <p:spPr>
          <a:xfrm>
            <a:off x="4497866" y="3068359"/>
            <a:ext cx="6156278" cy="2862322"/>
          </a:xfrm>
          <a:prstGeom prst="rect">
            <a:avLst/>
          </a:prstGeom>
          <a:noFill/>
        </p:spPr>
        <p:txBody>
          <a:bodyPr wrap="square">
            <a:spAutoFit/>
          </a:bodyPr>
          <a:lstStyle/>
          <a:p>
            <a:pPr lvl="1"/>
            <a:r>
              <a:rPr lang="en-US" dirty="0"/>
              <a:t>  Over Age 65</a:t>
            </a:r>
          </a:p>
          <a:p>
            <a:pPr lvl="1"/>
            <a:endParaRPr lang="en-US" dirty="0"/>
          </a:p>
          <a:p>
            <a:pPr lvl="1"/>
            <a:endParaRPr lang="en-US" dirty="0"/>
          </a:p>
          <a:p>
            <a:pPr lvl="1"/>
            <a:r>
              <a:rPr lang="en-US" dirty="0"/>
              <a:t>           People with</a:t>
            </a:r>
          </a:p>
          <a:p>
            <a:pPr lvl="1"/>
            <a:r>
              <a:rPr lang="en-US" dirty="0"/>
              <a:t>            Disability</a:t>
            </a:r>
          </a:p>
          <a:p>
            <a:pPr lvl="1"/>
            <a:endParaRPr lang="en-US" dirty="0"/>
          </a:p>
          <a:p>
            <a:pPr lvl="1"/>
            <a:endParaRPr lang="en-US" dirty="0"/>
          </a:p>
          <a:p>
            <a:pPr lvl="1"/>
            <a:r>
              <a:rPr lang="en-US" dirty="0"/>
              <a:t>         Families or </a:t>
            </a:r>
          </a:p>
          <a:p>
            <a:pPr lvl="1"/>
            <a:r>
              <a:rPr lang="en-US" dirty="0"/>
              <a:t>       Individuals of</a:t>
            </a:r>
          </a:p>
          <a:p>
            <a:pPr lvl="1"/>
            <a:r>
              <a:rPr lang="en-US" dirty="0"/>
              <a:t>    Low-income</a:t>
            </a:r>
          </a:p>
        </p:txBody>
      </p:sp>
    </p:spTree>
    <p:extLst>
      <p:ext uri="{BB962C8B-B14F-4D97-AF65-F5344CB8AC3E}">
        <p14:creationId xmlns:p14="http://schemas.microsoft.com/office/powerpoint/2010/main" val="18655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25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250"/>
                                        <p:tgtEl>
                                          <p:spTgt spid="1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25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fade">
                                      <p:cBhvr>
                                        <p:cTn id="39" dur="250"/>
                                        <p:tgtEl>
                                          <p:spTgt spid="1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fade">
                                      <p:cBhvr>
                                        <p:cTn id="42" dur="250"/>
                                        <p:tgtEl>
                                          <p:spTgt spid="1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25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3" end="3"/>
                                            </p:txEl>
                                          </p:spTgt>
                                        </p:tgtEl>
                                        <p:attrNameLst>
                                          <p:attrName>style.visibility</p:attrName>
                                        </p:attrNameLst>
                                      </p:cBhvr>
                                      <p:to>
                                        <p:strVal val="visible"/>
                                      </p:to>
                                    </p:set>
                                    <p:animEffect transition="in" filter="fade">
                                      <p:cBhvr>
                                        <p:cTn id="52" dur="250"/>
                                        <p:tgtEl>
                                          <p:spTgt spid="15">
                                            <p:txEl>
                                              <p:pRg st="3" end="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xEl>
                                              <p:pRg st="4" end="4"/>
                                            </p:txEl>
                                          </p:spTgt>
                                        </p:tgtEl>
                                        <p:attrNameLst>
                                          <p:attrName>style.visibility</p:attrName>
                                        </p:attrNameLst>
                                      </p:cBhvr>
                                      <p:to>
                                        <p:strVal val="visible"/>
                                      </p:to>
                                    </p:set>
                                    <p:animEffect transition="in" filter="fade">
                                      <p:cBhvr>
                                        <p:cTn id="55" dur="250"/>
                                        <p:tgtEl>
                                          <p:spTgt spid="15">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xEl>
                                              <p:pRg st="7" end="7"/>
                                            </p:txEl>
                                          </p:spTgt>
                                        </p:tgtEl>
                                        <p:attrNameLst>
                                          <p:attrName>style.visibility</p:attrName>
                                        </p:attrNameLst>
                                      </p:cBhvr>
                                      <p:to>
                                        <p:strVal val="visible"/>
                                      </p:to>
                                    </p:set>
                                    <p:animEffect transition="in" filter="fade">
                                      <p:cBhvr>
                                        <p:cTn id="60" dur="250"/>
                                        <p:tgtEl>
                                          <p:spTgt spid="15">
                                            <p:txEl>
                                              <p:pRg st="7" end="7"/>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xEl>
                                              <p:pRg st="8" end="8"/>
                                            </p:txEl>
                                          </p:spTgt>
                                        </p:tgtEl>
                                        <p:attrNameLst>
                                          <p:attrName>style.visibility</p:attrName>
                                        </p:attrNameLst>
                                      </p:cBhvr>
                                      <p:to>
                                        <p:strVal val="visible"/>
                                      </p:to>
                                    </p:set>
                                    <p:animEffect transition="in" filter="fade">
                                      <p:cBhvr>
                                        <p:cTn id="63" dur="250"/>
                                        <p:tgtEl>
                                          <p:spTgt spid="15">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5">
                                            <p:txEl>
                                              <p:pRg st="9" end="9"/>
                                            </p:txEl>
                                          </p:spTgt>
                                        </p:tgtEl>
                                        <p:attrNameLst>
                                          <p:attrName>style.visibility</p:attrName>
                                        </p:attrNameLst>
                                      </p:cBhvr>
                                      <p:to>
                                        <p:strVal val="visible"/>
                                      </p:to>
                                    </p:set>
                                    <p:animEffect transition="in" filter="fade">
                                      <p:cBhvr>
                                        <p:cTn id="66" dur="25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11E7-95F5-4D9F-998A-44B1CE646032}"/>
              </a:ext>
            </a:extLst>
          </p:cNvPr>
          <p:cNvSpPr>
            <a:spLocks noGrp="1"/>
          </p:cNvSpPr>
          <p:nvPr>
            <p:ph type="title"/>
          </p:nvPr>
        </p:nvSpPr>
        <p:spPr>
          <a:xfrm>
            <a:off x="2611808" y="808056"/>
            <a:ext cx="4130737" cy="1077229"/>
          </a:xfrm>
        </p:spPr>
        <p:txBody>
          <a:bodyPr>
            <a:normAutofit fontScale="90000"/>
          </a:bodyPr>
          <a:lstStyle/>
          <a:p>
            <a:pPr algn="ctr"/>
            <a:r>
              <a:rPr lang="en-US" b="1" dirty="0"/>
              <a:t>Government provided insurance</a:t>
            </a:r>
          </a:p>
        </p:txBody>
      </p:sp>
      <p:pic>
        <p:nvPicPr>
          <p:cNvPr id="4098" name="Picture 2" descr="Capitol Hill Neighborhood in Washington, DC | Washington DC">
            <a:extLst>
              <a:ext uri="{FF2B5EF4-FFF2-40B4-BE49-F238E27FC236}">
                <a16:creationId xmlns:a16="http://schemas.microsoft.com/office/drawing/2014/main" id="{5B371FA9-0C95-D771-1A88-D04B8DA59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46" r="14259"/>
          <a:stretch/>
        </p:blipFill>
        <p:spPr bwMode="auto">
          <a:xfrm>
            <a:off x="8348571" y="0"/>
            <a:ext cx="38434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34730F2-98C3-A820-C7D8-2FFAFA4B5B28}"/>
              </a:ext>
            </a:extLst>
          </p:cNvPr>
          <p:cNvSpPr>
            <a:spLocks/>
          </p:cNvSpPr>
          <p:nvPr/>
        </p:nvSpPr>
        <p:spPr>
          <a:xfrm>
            <a:off x="2064084" y="2851916"/>
            <a:ext cx="3558691" cy="3336574"/>
          </a:xfrm>
          <a:prstGeom prst="ellipse">
            <a:avLst/>
          </a:prstGeom>
          <a:solidFill>
            <a:srgbClr val="3587FF">
              <a:alpha val="6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F85E82E-D94D-E3A0-61EA-737A3F0F73A5}"/>
              </a:ext>
            </a:extLst>
          </p:cNvPr>
          <p:cNvSpPr>
            <a:spLocks/>
          </p:cNvSpPr>
          <p:nvPr/>
        </p:nvSpPr>
        <p:spPr>
          <a:xfrm>
            <a:off x="3837465" y="2851916"/>
            <a:ext cx="3558691" cy="3336574"/>
          </a:xfrm>
          <a:prstGeom prst="ellipse">
            <a:avLst/>
          </a:prstGeom>
          <a:solidFill>
            <a:srgbClr val="00B0F0">
              <a:alpha val="6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99F86E-FAE5-914C-D8C7-6616179C267D}"/>
              </a:ext>
            </a:extLst>
          </p:cNvPr>
          <p:cNvSpPr txBox="1"/>
          <p:nvPr/>
        </p:nvSpPr>
        <p:spPr>
          <a:xfrm>
            <a:off x="2475102" y="2138897"/>
            <a:ext cx="2022764" cy="584775"/>
          </a:xfrm>
          <a:prstGeom prst="rect">
            <a:avLst/>
          </a:prstGeom>
          <a:noFill/>
        </p:spPr>
        <p:txBody>
          <a:bodyPr wrap="square">
            <a:spAutoFit/>
          </a:bodyPr>
          <a:lstStyle/>
          <a:p>
            <a:r>
              <a:rPr lang="en-US" sz="3200" b="1" dirty="0"/>
              <a:t>Medicare</a:t>
            </a:r>
            <a:endParaRPr lang="en-US" sz="3200" dirty="0"/>
          </a:p>
        </p:txBody>
      </p:sp>
      <p:sp>
        <p:nvSpPr>
          <p:cNvPr id="11" name="TextBox 10">
            <a:extLst>
              <a:ext uri="{FF2B5EF4-FFF2-40B4-BE49-F238E27FC236}">
                <a16:creationId xmlns:a16="http://schemas.microsoft.com/office/drawing/2014/main" id="{BF8E7789-7178-450D-36AE-A1542869BB70}"/>
              </a:ext>
            </a:extLst>
          </p:cNvPr>
          <p:cNvSpPr txBox="1"/>
          <p:nvPr/>
        </p:nvSpPr>
        <p:spPr>
          <a:xfrm>
            <a:off x="5054736" y="2166608"/>
            <a:ext cx="2022764" cy="584775"/>
          </a:xfrm>
          <a:prstGeom prst="rect">
            <a:avLst/>
          </a:prstGeom>
          <a:noFill/>
        </p:spPr>
        <p:txBody>
          <a:bodyPr wrap="square">
            <a:spAutoFit/>
          </a:bodyPr>
          <a:lstStyle/>
          <a:p>
            <a:r>
              <a:rPr lang="en-US" sz="3200" b="1" dirty="0"/>
              <a:t>Medicaid</a:t>
            </a:r>
            <a:endParaRPr lang="en-US" sz="3200" dirty="0"/>
          </a:p>
        </p:txBody>
      </p:sp>
      <p:sp>
        <p:nvSpPr>
          <p:cNvPr id="13" name="TextBox 12">
            <a:extLst>
              <a:ext uri="{FF2B5EF4-FFF2-40B4-BE49-F238E27FC236}">
                <a16:creationId xmlns:a16="http://schemas.microsoft.com/office/drawing/2014/main" id="{E6147257-87C3-3B7D-CAB7-AF33965B3CFF}"/>
              </a:ext>
            </a:extLst>
          </p:cNvPr>
          <p:cNvSpPr txBox="1"/>
          <p:nvPr/>
        </p:nvSpPr>
        <p:spPr>
          <a:xfrm>
            <a:off x="3521178" y="3781539"/>
            <a:ext cx="2682920" cy="1477328"/>
          </a:xfrm>
          <a:prstGeom prst="rect">
            <a:avLst/>
          </a:prstGeom>
          <a:noFill/>
        </p:spPr>
        <p:txBody>
          <a:bodyPr wrap="square">
            <a:spAutoFit/>
          </a:bodyPr>
          <a:lstStyle/>
          <a:p>
            <a:pPr lvl="1"/>
            <a:r>
              <a:rPr lang="en-US" dirty="0"/>
              <a:t>Over Age 65</a:t>
            </a:r>
          </a:p>
          <a:p>
            <a:pPr lvl="1"/>
            <a:endParaRPr lang="en-US" dirty="0"/>
          </a:p>
          <a:p>
            <a:pPr lvl="1"/>
            <a:endParaRPr lang="en-US" dirty="0"/>
          </a:p>
          <a:p>
            <a:pPr lvl="1"/>
            <a:r>
              <a:rPr lang="en-US" dirty="0"/>
              <a:t> People with </a:t>
            </a:r>
          </a:p>
          <a:p>
            <a:pPr lvl="1"/>
            <a:r>
              <a:rPr lang="en-US" dirty="0"/>
              <a:t> Disability</a:t>
            </a:r>
          </a:p>
        </p:txBody>
      </p:sp>
    </p:spTree>
    <p:extLst>
      <p:ext uri="{BB962C8B-B14F-4D97-AF65-F5344CB8AC3E}">
        <p14:creationId xmlns:p14="http://schemas.microsoft.com/office/powerpoint/2010/main" val="28225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wipe(down)">
                                      <p:cBhvr>
                                        <p:cTn id="10" dur="500"/>
                                        <p:tgtEl>
                                          <p:spTgt spid="1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wipe(down)">
                                      <p:cBhvr>
                                        <p:cTn id="13"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D398-031F-37FB-EF3B-E010B63D80E9}"/>
              </a:ext>
            </a:extLst>
          </p:cNvPr>
          <p:cNvSpPr>
            <a:spLocks noGrp="1"/>
          </p:cNvSpPr>
          <p:nvPr>
            <p:ph type="title"/>
          </p:nvPr>
        </p:nvSpPr>
        <p:spPr>
          <a:xfrm>
            <a:off x="2611809" y="808056"/>
            <a:ext cx="2394300" cy="1077229"/>
          </a:xfrm>
        </p:spPr>
        <p:txBody>
          <a:bodyPr/>
          <a:lstStyle/>
          <a:p>
            <a:r>
              <a:rPr lang="en-US" b="1" dirty="0"/>
              <a:t>Uninsured</a:t>
            </a:r>
          </a:p>
        </p:txBody>
      </p:sp>
      <p:sp>
        <p:nvSpPr>
          <p:cNvPr id="3" name="Content Placeholder 2">
            <a:extLst>
              <a:ext uri="{FF2B5EF4-FFF2-40B4-BE49-F238E27FC236}">
                <a16:creationId xmlns:a16="http://schemas.microsoft.com/office/drawing/2014/main" id="{32A73338-5078-45D1-D3F9-F4012B237FA2}"/>
              </a:ext>
            </a:extLst>
          </p:cNvPr>
          <p:cNvSpPr>
            <a:spLocks noGrp="1"/>
          </p:cNvSpPr>
          <p:nvPr>
            <p:ph idx="1"/>
          </p:nvPr>
        </p:nvSpPr>
        <p:spPr>
          <a:xfrm>
            <a:off x="1277309" y="2146839"/>
            <a:ext cx="6102546" cy="2825877"/>
          </a:xfrm>
        </p:spPr>
        <p:txBody>
          <a:bodyPr/>
          <a:lstStyle/>
          <a:p>
            <a:r>
              <a:rPr lang="en-US" dirty="0"/>
              <a:t>Undocumented immigrants</a:t>
            </a:r>
          </a:p>
          <a:p>
            <a:r>
              <a:rPr lang="en-US" dirty="0"/>
              <a:t>Low income people who do not qualify for Medicaid or its subsidies</a:t>
            </a:r>
          </a:p>
          <a:p>
            <a:r>
              <a:rPr lang="en-US" dirty="0"/>
              <a:t>Others who did not register through Marketplace</a:t>
            </a:r>
          </a:p>
        </p:txBody>
      </p:sp>
      <p:pic>
        <p:nvPicPr>
          <p:cNvPr id="5122" name="Picture 2" descr="Fake Documents are on the Rise—Here are 3 Trends to Watch — ACFE Insights">
            <a:extLst>
              <a:ext uri="{FF2B5EF4-FFF2-40B4-BE49-F238E27FC236}">
                <a16:creationId xmlns:a16="http://schemas.microsoft.com/office/drawing/2014/main" id="{6E2C068E-2334-1CDE-1190-C5752B8A76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68" r="52607"/>
          <a:stretch/>
        </p:blipFill>
        <p:spPr bwMode="auto">
          <a:xfrm>
            <a:off x="8275782" y="0"/>
            <a:ext cx="39162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5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5307-0C5D-99BB-626F-61758FC5010A}"/>
              </a:ext>
            </a:extLst>
          </p:cNvPr>
          <p:cNvSpPr>
            <a:spLocks noGrp="1"/>
          </p:cNvSpPr>
          <p:nvPr>
            <p:ph type="title"/>
          </p:nvPr>
        </p:nvSpPr>
        <p:spPr>
          <a:xfrm>
            <a:off x="2611809" y="808056"/>
            <a:ext cx="4324700" cy="1077229"/>
          </a:xfrm>
        </p:spPr>
        <p:txBody>
          <a:bodyPr/>
          <a:lstStyle/>
          <a:p>
            <a:pPr algn="l"/>
            <a:r>
              <a:rPr lang="en-US" b="1" dirty="0"/>
              <a:t>How does health insurance work?</a:t>
            </a:r>
          </a:p>
        </p:txBody>
      </p:sp>
      <p:sp>
        <p:nvSpPr>
          <p:cNvPr id="3" name="Content Placeholder 2">
            <a:extLst>
              <a:ext uri="{FF2B5EF4-FFF2-40B4-BE49-F238E27FC236}">
                <a16:creationId xmlns:a16="http://schemas.microsoft.com/office/drawing/2014/main" id="{B9AD9658-7647-5F53-6ECF-26C149C387C5}"/>
              </a:ext>
            </a:extLst>
          </p:cNvPr>
          <p:cNvSpPr>
            <a:spLocks noGrp="1"/>
          </p:cNvSpPr>
          <p:nvPr>
            <p:ph idx="1"/>
          </p:nvPr>
        </p:nvSpPr>
        <p:spPr>
          <a:xfrm>
            <a:off x="1126836" y="2052115"/>
            <a:ext cx="5135419" cy="3997829"/>
          </a:xfrm>
        </p:spPr>
        <p:txBody>
          <a:bodyPr>
            <a:normAutofit fontScale="92500" lnSpcReduction="10000"/>
          </a:bodyPr>
          <a:lstStyle/>
          <a:p>
            <a:r>
              <a:rPr lang="en-US" b="1" dirty="0"/>
              <a:t>Coinsurance: </a:t>
            </a:r>
            <a:r>
              <a:rPr lang="en-US" dirty="0"/>
              <a:t>Percentage splitting with your insurer</a:t>
            </a:r>
          </a:p>
          <a:p>
            <a:pPr marL="6160" indent="0">
              <a:buNone/>
            </a:pPr>
            <a:endParaRPr lang="en-US" sz="1000" dirty="0"/>
          </a:p>
          <a:p>
            <a:r>
              <a:rPr lang="en-US" b="1" dirty="0"/>
              <a:t>Copay: </a:t>
            </a:r>
            <a:r>
              <a:rPr lang="en-US" dirty="0"/>
              <a:t>Predetermined rate for health care service</a:t>
            </a:r>
          </a:p>
          <a:p>
            <a:pPr marL="6160" indent="0">
              <a:buNone/>
            </a:pPr>
            <a:endParaRPr lang="en-US" sz="1000" dirty="0"/>
          </a:p>
          <a:p>
            <a:r>
              <a:rPr lang="en-US" b="1" dirty="0"/>
              <a:t>Premium: </a:t>
            </a:r>
            <a:r>
              <a:rPr lang="en-US" dirty="0"/>
              <a:t>Monthly payment to access insurance</a:t>
            </a:r>
          </a:p>
          <a:p>
            <a:pPr marL="6160" indent="0">
              <a:buNone/>
            </a:pPr>
            <a:endParaRPr lang="en-US" sz="1100" dirty="0"/>
          </a:p>
          <a:p>
            <a:r>
              <a:rPr lang="en-US" b="1" dirty="0"/>
              <a:t>Deductible: </a:t>
            </a:r>
            <a:r>
              <a:rPr lang="en-US" dirty="0"/>
              <a:t>Amount someone pays before insurer covers a higher portion</a:t>
            </a:r>
          </a:p>
        </p:txBody>
      </p:sp>
      <p:pic>
        <p:nvPicPr>
          <p:cNvPr id="6146" name="Picture 2" descr="Front Desk Duties for Doctors Offices">
            <a:extLst>
              <a:ext uri="{FF2B5EF4-FFF2-40B4-BE49-F238E27FC236}">
                <a16:creationId xmlns:a16="http://schemas.microsoft.com/office/drawing/2014/main" id="{A2BA5348-C51E-16B1-BAF0-86501D3C4F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49" r="24610"/>
          <a:stretch/>
        </p:blipFill>
        <p:spPr bwMode="auto">
          <a:xfrm>
            <a:off x="8340436" y="0"/>
            <a:ext cx="3851564"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6EF3CDE0-2CD8-CD4D-11DB-528BCF70F494}"/>
              </a:ext>
            </a:extLst>
          </p:cNvPr>
          <p:cNvGraphicFramePr/>
          <p:nvPr>
            <p:extLst>
              <p:ext uri="{D42A27DB-BD31-4B8C-83A1-F6EECF244321}">
                <p14:modId xmlns:p14="http://schemas.microsoft.com/office/powerpoint/2010/main" val="3900330094"/>
              </p:ext>
            </p:extLst>
          </p:nvPr>
        </p:nvGraphicFramePr>
        <p:xfrm>
          <a:off x="5345962" y="1452609"/>
          <a:ext cx="2377209" cy="1584806"/>
        </p:xfrm>
        <a:graphic>
          <a:graphicData uri="http://schemas.openxmlformats.org/drawingml/2006/chart">
            <c:chart xmlns:c="http://schemas.openxmlformats.org/drawingml/2006/chart" xmlns:r="http://schemas.openxmlformats.org/officeDocument/2006/relationships" r:id="rId4"/>
          </a:graphicData>
        </a:graphic>
      </p:graphicFrame>
      <p:pic>
        <p:nvPicPr>
          <p:cNvPr id="6148" name="Picture 4" descr="Menu Clipart Images | Free Download | PNG Transparent Background - Pngtree">
            <a:extLst>
              <a:ext uri="{FF2B5EF4-FFF2-40B4-BE49-F238E27FC236}">
                <a16:creationId xmlns:a16="http://schemas.microsoft.com/office/drawing/2014/main" id="{28E5DBDC-CA71-24A3-55CA-8378FC1BEB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04" t="7104" r="13098" b="15859"/>
          <a:stretch/>
        </p:blipFill>
        <p:spPr bwMode="auto">
          <a:xfrm rot="823998">
            <a:off x="6852041" y="2895513"/>
            <a:ext cx="1240864" cy="1249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alendar with a red circle on it&#10;&#10;Description automatically generated">
            <a:extLst>
              <a:ext uri="{FF2B5EF4-FFF2-40B4-BE49-F238E27FC236}">
                <a16:creationId xmlns:a16="http://schemas.microsoft.com/office/drawing/2014/main" id="{4F3B8CF2-5389-DC4C-57FB-BD7DD9CC5A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21754">
            <a:off x="5619322" y="3893256"/>
            <a:ext cx="2213875" cy="2009965"/>
          </a:xfrm>
          <a:prstGeom prst="rect">
            <a:avLst/>
          </a:prstGeom>
        </p:spPr>
      </p:pic>
      <p:sp>
        <p:nvSpPr>
          <p:cNvPr id="11" name="Rectangle 10">
            <a:extLst>
              <a:ext uri="{FF2B5EF4-FFF2-40B4-BE49-F238E27FC236}">
                <a16:creationId xmlns:a16="http://schemas.microsoft.com/office/drawing/2014/main" id="{DA775BC5-0ACF-BD0B-860F-CB4A79E5D60C}"/>
              </a:ext>
            </a:extLst>
          </p:cNvPr>
          <p:cNvSpPr/>
          <p:nvPr/>
        </p:nvSpPr>
        <p:spPr>
          <a:xfrm>
            <a:off x="7005537" y="5938982"/>
            <a:ext cx="369454" cy="74814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A11960-4DCA-F638-561C-31081467A030}"/>
              </a:ext>
            </a:extLst>
          </p:cNvPr>
          <p:cNvSpPr/>
          <p:nvPr/>
        </p:nvSpPr>
        <p:spPr>
          <a:xfrm>
            <a:off x="7374991" y="5746697"/>
            <a:ext cx="369454" cy="94043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9F63DB-E2C8-4A28-2C78-5FE8F22A87CE}"/>
              </a:ext>
            </a:extLst>
          </p:cNvPr>
          <p:cNvSpPr/>
          <p:nvPr/>
        </p:nvSpPr>
        <p:spPr>
          <a:xfrm>
            <a:off x="7737103" y="5474417"/>
            <a:ext cx="369454" cy="121270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2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250"/>
                                        <p:tgtEl>
                                          <p:spTgt spid="6148"/>
                                        </p:tgtEl>
                                      </p:cBhvr>
                                    </p:animEffect>
                                    <p:anim calcmode="lin" valueType="num">
                                      <p:cBhvr>
                                        <p:cTn id="28" dur="250" fill="hold"/>
                                        <p:tgtEl>
                                          <p:spTgt spid="6148"/>
                                        </p:tgtEl>
                                        <p:attrNameLst>
                                          <p:attrName>ppt_w</p:attrName>
                                        </p:attrNameLst>
                                      </p:cBhvr>
                                      <p:tavLst>
                                        <p:tav tm="0" fmla="#ppt_w*sin(2.5*pi*$)">
                                          <p:val>
                                            <p:fltVal val="0"/>
                                          </p:val>
                                        </p:tav>
                                        <p:tav tm="100000">
                                          <p:val>
                                            <p:fltVal val="1"/>
                                          </p:val>
                                        </p:tav>
                                      </p:tavLst>
                                    </p:anim>
                                    <p:anim calcmode="lin" valueType="num">
                                      <p:cBhvr>
                                        <p:cTn id="29" dur="250" fill="hold"/>
                                        <p:tgtEl>
                                          <p:spTgt spid="614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5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2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5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25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25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3B67-E2F7-852B-50AF-840DB6BF5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77AC0-AD7C-EA1A-E580-A0FBBAD24A67}"/>
              </a:ext>
            </a:extLst>
          </p:cNvPr>
          <p:cNvSpPr>
            <a:spLocks noGrp="1"/>
          </p:cNvSpPr>
          <p:nvPr>
            <p:ph type="title"/>
          </p:nvPr>
        </p:nvSpPr>
        <p:spPr>
          <a:xfrm>
            <a:off x="2611809" y="808056"/>
            <a:ext cx="4051320" cy="1077229"/>
          </a:xfrm>
        </p:spPr>
        <p:txBody>
          <a:bodyPr/>
          <a:lstStyle/>
          <a:p>
            <a:pPr algn="l"/>
            <a:r>
              <a:rPr lang="en-US" b="1" dirty="0"/>
              <a:t>How does health insurance work?</a:t>
            </a:r>
          </a:p>
        </p:txBody>
      </p:sp>
      <p:sp>
        <p:nvSpPr>
          <p:cNvPr id="3" name="Content Placeholder 2">
            <a:extLst>
              <a:ext uri="{FF2B5EF4-FFF2-40B4-BE49-F238E27FC236}">
                <a16:creationId xmlns:a16="http://schemas.microsoft.com/office/drawing/2014/main" id="{6F90AF99-B8AB-3B0F-483B-BBAA84FD53C5}"/>
              </a:ext>
            </a:extLst>
          </p:cNvPr>
          <p:cNvSpPr>
            <a:spLocks noGrp="1"/>
          </p:cNvSpPr>
          <p:nvPr>
            <p:ph idx="1"/>
          </p:nvPr>
        </p:nvSpPr>
        <p:spPr>
          <a:xfrm>
            <a:off x="1154661" y="2052115"/>
            <a:ext cx="5508468" cy="3997829"/>
          </a:xfrm>
        </p:spPr>
        <p:txBody>
          <a:bodyPr>
            <a:normAutofit/>
          </a:bodyPr>
          <a:lstStyle/>
          <a:p>
            <a:r>
              <a:rPr lang="en-US" b="1" dirty="0"/>
              <a:t>Out-of-Pocket Maximum: </a:t>
            </a:r>
            <a:r>
              <a:rPr lang="en-US" dirty="0"/>
              <a:t>Amount before 100% of costs are covered by insurance</a:t>
            </a:r>
          </a:p>
          <a:p>
            <a:pPr marL="6160" indent="0">
              <a:buNone/>
            </a:pPr>
            <a:endParaRPr lang="en-US" sz="1000" dirty="0"/>
          </a:p>
          <a:p>
            <a:r>
              <a:rPr lang="en-US" b="1" dirty="0"/>
              <a:t>In network: </a:t>
            </a:r>
            <a:r>
              <a:rPr lang="en-US" dirty="0"/>
              <a:t>A group of doctors/providers that accept your insurance</a:t>
            </a:r>
          </a:p>
          <a:p>
            <a:pPr marL="6160" indent="0">
              <a:buNone/>
            </a:pPr>
            <a:endParaRPr lang="en-US" sz="1000" dirty="0"/>
          </a:p>
          <a:p>
            <a:r>
              <a:rPr lang="en-US" b="1" dirty="0"/>
              <a:t>Out of network: </a:t>
            </a:r>
            <a:r>
              <a:rPr lang="en-US" dirty="0"/>
              <a:t>Provider does not negotiate with your insurer</a:t>
            </a:r>
          </a:p>
        </p:txBody>
      </p:sp>
      <p:sp>
        <p:nvSpPr>
          <p:cNvPr id="5" name="Rectangle 4">
            <a:extLst>
              <a:ext uri="{FF2B5EF4-FFF2-40B4-BE49-F238E27FC236}">
                <a16:creationId xmlns:a16="http://schemas.microsoft.com/office/drawing/2014/main" id="{334823C0-AF36-A65D-5DB8-B43E060522F3}"/>
              </a:ext>
            </a:extLst>
          </p:cNvPr>
          <p:cNvSpPr/>
          <p:nvPr/>
        </p:nvSpPr>
        <p:spPr>
          <a:xfrm>
            <a:off x="6547636" y="2553753"/>
            <a:ext cx="1394085" cy="8244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0D4DEA9-2C73-1001-DE1E-2FCB6BE95028}"/>
              </a:ext>
            </a:extLst>
          </p:cNvPr>
          <p:cNvSpPr/>
          <p:nvPr/>
        </p:nvSpPr>
        <p:spPr>
          <a:xfrm rot="10800000">
            <a:off x="7082739" y="2636198"/>
            <a:ext cx="314794" cy="599607"/>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EC003F1-67EA-6D1F-FDB7-FA52105DDBCF}"/>
              </a:ext>
            </a:extLst>
          </p:cNvPr>
          <p:cNvSpPr/>
          <p:nvPr/>
        </p:nvSpPr>
        <p:spPr>
          <a:xfrm>
            <a:off x="6898428" y="3466278"/>
            <a:ext cx="1206708" cy="1206708"/>
          </a:xfrm>
          <a:prstGeom prst="ellipse">
            <a:avLst/>
          </a:prstGeom>
          <a:solidFill>
            <a:schemeClr val="accent2"/>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1B2EB2C-4F49-1E6D-8214-077B001E8BB1}"/>
              </a:ext>
            </a:extLst>
          </p:cNvPr>
          <p:cNvSpPr/>
          <p:nvPr/>
        </p:nvSpPr>
        <p:spPr>
          <a:xfrm>
            <a:off x="7280677" y="3844780"/>
            <a:ext cx="442210" cy="44221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99F718-ABB5-5020-A8B6-08AD72B64A44}"/>
              </a:ext>
            </a:extLst>
          </p:cNvPr>
          <p:cNvSpPr/>
          <p:nvPr/>
        </p:nvSpPr>
        <p:spPr>
          <a:xfrm>
            <a:off x="6447929" y="5010066"/>
            <a:ext cx="1206708" cy="1206708"/>
          </a:xfrm>
          <a:prstGeom prst="ellipse">
            <a:avLst/>
          </a:prstGeom>
          <a:solidFill>
            <a:schemeClr val="accent2"/>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523567-888B-6FCD-CD5F-2B547235DC56}"/>
              </a:ext>
            </a:extLst>
          </p:cNvPr>
          <p:cNvSpPr/>
          <p:nvPr/>
        </p:nvSpPr>
        <p:spPr>
          <a:xfrm>
            <a:off x="7406504" y="6295473"/>
            <a:ext cx="442210" cy="44221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Front Desk Duties for Doctors Offices">
            <a:extLst>
              <a:ext uri="{FF2B5EF4-FFF2-40B4-BE49-F238E27FC236}">
                <a16:creationId xmlns:a16="http://schemas.microsoft.com/office/drawing/2014/main" id="{D4946E2C-3541-6216-7FF3-272E0F16A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49" r="24610"/>
          <a:stretch/>
        </p:blipFill>
        <p:spPr bwMode="auto">
          <a:xfrm>
            <a:off x="8340436" y="0"/>
            <a:ext cx="38515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3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5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5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249"/>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5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5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DE91-E18C-9784-97FD-989B4D82EB47}"/>
              </a:ext>
            </a:extLst>
          </p:cNvPr>
          <p:cNvSpPr>
            <a:spLocks noGrp="1"/>
          </p:cNvSpPr>
          <p:nvPr>
            <p:ph type="title"/>
          </p:nvPr>
        </p:nvSpPr>
        <p:spPr>
          <a:xfrm>
            <a:off x="2611808" y="808056"/>
            <a:ext cx="4913254" cy="1077229"/>
          </a:xfrm>
        </p:spPr>
        <p:txBody>
          <a:bodyPr/>
          <a:lstStyle/>
          <a:p>
            <a:pPr algn="l"/>
            <a:r>
              <a:rPr lang="en-US" b="1" dirty="0"/>
              <a:t>Insurance claim denial</a:t>
            </a:r>
          </a:p>
        </p:txBody>
      </p:sp>
      <p:pic>
        <p:nvPicPr>
          <p:cNvPr id="7170" name="Picture 2" descr="What to Do When You Have Too Many Bills">
            <a:extLst>
              <a:ext uri="{FF2B5EF4-FFF2-40B4-BE49-F238E27FC236}">
                <a16:creationId xmlns:a16="http://schemas.microsoft.com/office/drawing/2014/main" id="{1B7D0C95-BBB1-B85F-7499-CA94859C62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25" r="26096"/>
          <a:stretch/>
        </p:blipFill>
        <p:spPr bwMode="auto">
          <a:xfrm>
            <a:off x="8379502" y="0"/>
            <a:ext cx="381249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4C310D2-9126-5223-F7C9-CDDA1D463FFF}"/>
              </a:ext>
            </a:extLst>
          </p:cNvPr>
          <p:cNvSpPr txBox="1">
            <a:spLocks/>
          </p:cNvSpPr>
          <p:nvPr/>
        </p:nvSpPr>
        <p:spPr>
          <a:xfrm>
            <a:off x="1192136" y="1812273"/>
            <a:ext cx="7796540" cy="3997828"/>
          </a:xfrm>
          <a:prstGeom prst="rect">
            <a:avLst/>
          </a:prstGeom>
        </p:spPr>
        <p:txBody>
          <a:bodyPr vert="horz" lIns="91440" tIns="45720" rIns="91440" bIns="45720" rtlCol="0" anchor="ctr">
            <a:norm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dirty="0"/>
              <a:t>18% overall insured adults </a:t>
            </a:r>
          </a:p>
          <a:p>
            <a:r>
              <a:rPr lang="en-US" dirty="0"/>
              <a:t>21% in employee-sponsored </a:t>
            </a:r>
          </a:p>
          <a:p>
            <a:r>
              <a:rPr lang="en-US" dirty="0"/>
              <a:t>20% in marketplace</a:t>
            </a:r>
          </a:p>
          <a:p>
            <a:r>
              <a:rPr lang="en-US" dirty="0"/>
              <a:t>12% in Medicaid</a:t>
            </a:r>
          </a:p>
          <a:p>
            <a:r>
              <a:rPr lang="en-US" dirty="0"/>
              <a:t>10% in Medicare</a:t>
            </a:r>
          </a:p>
          <a:p>
            <a:r>
              <a:rPr lang="en-US" dirty="0"/>
              <a:t>5.7% - 41.9% denial rates within groups</a:t>
            </a:r>
          </a:p>
          <a:p>
            <a:endParaRPr lang="en-US" dirty="0"/>
          </a:p>
        </p:txBody>
      </p:sp>
    </p:spTree>
    <p:extLst>
      <p:ext uri="{BB962C8B-B14F-4D97-AF65-F5344CB8AC3E}">
        <p14:creationId xmlns:p14="http://schemas.microsoft.com/office/powerpoint/2010/main" val="17375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left)">
                                      <p:cBhvr>
                                        <p:cTn id="18" dur="500"/>
                                        <p:tgtEl>
                                          <p:spTgt spid="8">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wipe(left)">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left)">
                                      <p:cBhvr>
                                        <p:cTn id="2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8005</TotalTime>
  <Words>1399</Words>
  <Application>Microsoft Office PowerPoint</Application>
  <PresentationFormat>Widescreen</PresentationFormat>
  <Paragraphs>112</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MS Shell Dlg 2</vt:lpstr>
      <vt:lpstr>Wingdings</vt:lpstr>
      <vt:lpstr>Wingdings 3</vt:lpstr>
      <vt:lpstr>Madison</vt:lpstr>
      <vt:lpstr>Patient &amp; Insurance </vt:lpstr>
      <vt:lpstr>US Health Insurance</vt:lpstr>
      <vt:lpstr>Private insurance</vt:lpstr>
      <vt:lpstr>Government provided insurance</vt:lpstr>
      <vt:lpstr>Government provided insurance</vt:lpstr>
      <vt:lpstr>Uninsured</vt:lpstr>
      <vt:lpstr>How does health insurance work?</vt:lpstr>
      <vt:lpstr>How does health insurance work?</vt:lpstr>
      <vt:lpstr>Insurance claim denial</vt:lpstr>
      <vt:lpstr>Insurance claim appeals</vt:lpstr>
      <vt:lpstr>Emergency services and Insurance</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&amp; Insurance</dc:title>
  <dc:creator>Robert Dunn</dc:creator>
  <cp:lastModifiedBy>Heather Deja</cp:lastModifiedBy>
  <cp:revision>2</cp:revision>
  <dcterms:created xsi:type="dcterms:W3CDTF">2024-03-07T02:00:42Z</dcterms:created>
  <dcterms:modified xsi:type="dcterms:W3CDTF">2024-04-14T16:23:26Z</dcterms:modified>
</cp:coreProperties>
</file>